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6" r:id="rId2"/>
    <p:sldId id="257" r:id="rId3"/>
    <p:sldId id="258" r:id="rId4"/>
    <p:sldId id="259" r:id="rId5"/>
    <p:sldId id="325" r:id="rId6"/>
    <p:sldId id="585" r:id="rId7"/>
    <p:sldId id="561" r:id="rId8"/>
    <p:sldId id="562" r:id="rId9"/>
    <p:sldId id="563" r:id="rId10"/>
    <p:sldId id="564" r:id="rId11"/>
    <p:sldId id="565" r:id="rId12"/>
    <p:sldId id="566" r:id="rId13"/>
    <p:sldId id="567" r:id="rId14"/>
    <p:sldId id="568" r:id="rId15"/>
    <p:sldId id="569" r:id="rId16"/>
    <p:sldId id="570" r:id="rId17"/>
    <p:sldId id="571" r:id="rId18"/>
    <p:sldId id="586" r:id="rId19"/>
    <p:sldId id="587" r:id="rId20"/>
    <p:sldId id="588" r:id="rId21"/>
    <p:sldId id="589" r:id="rId22"/>
    <p:sldId id="590" r:id="rId23"/>
    <p:sldId id="608" r:id="rId24"/>
    <p:sldId id="607" r:id="rId25"/>
    <p:sldId id="598" r:id="rId26"/>
    <p:sldId id="599" r:id="rId27"/>
    <p:sldId id="600" r:id="rId28"/>
    <p:sldId id="601" r:id="rId29"/>
    <p:sldId id="602" r:id="rId30"/>
    <p:sldId id="603" r:id="rId31"/>
    <p:sldId id="604" r:id="rId32"/>
    <p:sldId id="605" r:id="rId33"/>
    <p:sldId id="265" r:id="rId34"/>
    <p:sldId id="439" r:id="rId35"/>
    <p:sldId id="499" r:id="rId36"/>
    <p:sldId id="500" r:id="rId37"/>
    <p:sldId id="572" r:id="rId38"/>
    <p:sldId id="618" r:id="rId39"/>
    <p:sldId id="609" r:id="rId40"/>
    <p:sldId id="610" r:id="rId41"/>
    <p:sldId id="611" r:id="rId42"/>
    <p:sldId id="612" r:id="rId43"/>
    <p:sldId id="619" r:id="rId44"/>
    <p:sldId id="620" r:id="rId45"/>
    <p:sldId id="621" r:id="rId46"/>
    <p:sldId id="622" r:id="rId47"/>
    <p:sldId id="623" r:id="rId48"/>
    <p:sldId id="624" r:id="rId49"/>
    <p:sldId id="613" r:id="rId50"/>
    <p:sldId id="614" r:id="rId51"/>
    <p:sldId id="615" r:id="rId52"/>
    <p:sldId id="616" r:id="rId53"/>
    <p:sldId id="617" r:id="rId54"/>
    <p:sldId id="573" r:id="rId55"/>
    <p:sldId id="574" r:id="rId56"/>
    <p:sldId id="575" r:id="rId57"/>
    <p:sldId id="576" r:id="rId58"/>
    <p:sldId id="577" r:id="rId59"/>
    <p:sldId id="578" r:id="rId60"/>
    <p:sldId id="579" r:id="rId61"/>
    <p:sldId id="580" r:id="rId62"/>
    <p:sldId id="581" r:id="rId63"/>
    <p:sldId id="518" r:id="rId64"/>
    <p:sldId id="519" r:id="rId65"/>
    <p:sldId id="520" r:id="rId66"/>
    <p:sldId id="521" r:id="rId67"/>
    <p:sldId id="625" r:id="rId68"/>
    <p:sldId id="626" r:id="rId69"/>
    <p:sldId id="627" r:id="rId70"/>
    <p:sldId id="628" r:id="rId71"/>
    <p:sldId id="629" r:id="rId72"/>
    <p:sldId id="630" r:id="rId73"/>
    <p:sldId id="631" r:id="rId74"/>
    <p:sldId id="632" r:id="rId75"/>
    <p:sldId id="633" r:id="rId76"/>
    <p:sldId id="634" r:id="rId77"/>
    <p:sldId id="635" r:id="rId78"/>
    <p:sldId id="636" r:id="rId79"/>
    <p:sldId id="637" r:id="rId80"/>
    <p:sldId id="638" r:id="rId81"/>
    <p:sldId id="639" r:id="rId82"/>
    <p:sldId id="640" r:id="rId83"/>
    <p:sldId id="641" r:id="rId84"/>
    <p:sldId id="642" r:id="rId85"/>
    <p:sldId id="643" r:id="rId86"/>
    <p:sldId id="644" r:id="rId87"/>
    <p:sldId id="645" r:id="rId88"/>
    <p:sldId id="646" r:id="rId89"/>
    <p:sldId id="539" r:id="rId90"/>
    <p:sldId id="540" r:id="rId91"/>
    <p:sldId id="541" r:id="rId92"/>
    <p:sldId id="542" r:id="rId93"/>
    <p:sldId id="647" r:id="rId94"/>
    <p:sldId id="648" r:id="rId95"/>
    <p:sldId id="649" r:id="rId96"/>
    <p:sldId id="650" r:id="rId97"/>
    <p:sldId id="651" r:id="rId98"/>
    <p:sldId id="652" r:id="rId99"/>
    <p:sldId id="653" r:id="rId100"/>
    <p:sldId id="654" r:id="rId101"/>
    <p:sldId id="655" r:id="rId102"/>
    <p:sldId id="656" r:id="rId103"/>
    <p:sldId id="657" r:id="rId104"/>
    <p:sldId id="658" r:id="rId105"/>
    <p:sldId id="659" r:id="rId106"/>
    <p:sldId id="660" r:id="rId107"/>
    <p:sldId id="661" r:id="rId108"/>
    <p:sldId id="662" r:id="rId109"/>
    <p:sldId id="663" r:id="rId110"/>
    <p:sldId id="664" r:id="rId111"/>
    <p:sldId id="665" r:id="rId112"/>
    <p:sldId id="666" r:id="rId113"/>
    <p:sldId id="667" r:id="rId114"/>
    <p:sldId id="560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6401" autoAdjust="0"/>
  </p:normalViewPr>
  <p:slideViewPr>
    <p:cSldViewPr snapToGrid="0">
      <p:cViewPr varScale="1">
        <p:scale>
          <a:sx n="122" d="100"/>
          <a:sy n="122" d="100"/>
        </p:scale>
        <p:origin x="120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FDCC5-E635-4BE8-B461-F68C831E1100}" type="datetimeFigureOut">
              <a:rPr lang="x-none" smtClean="0"/>
              <a:t>7/3/2024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EF7DC-39F1-418A-BB24-FA80F041770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14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9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4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08F6D-5A42-49C3-B60C-CF24E92891C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2024-07-03_S20-S21-S22-S23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Sxx_Icell_txxxx_Cxxxx_J01</a:t>
            </a:r>
          </a:p>
          <a:p>
            <a:r>
              <a:rPr lang="en-US" dirty="0" err="1"/>
              <a:t>Gottfrid</a:t>
            </a:r>
            <a:r>
              <a:rPr lang="en-US" dirty="0"/>
              <a:t> Olsson</a:t>
            </a:r>
          </a:p>
        </p:txBody>
      </p:sp>
    </p:spTree>
    <p:extLst>
      <p:ext uri="{BB962C8B-B14F-4D97-AF65-F5344CB8AC3E}">
        <p14:creationId xmlns:p14="http://schemas.microsoft.com/office/powerpoint/2010/main" val="372511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15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840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59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573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left edge, moving right dx=1.0mm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18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175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777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125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398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266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3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725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93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11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08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right edge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070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more even deposition (the unevenness is more or less the same ‘everywhere’, at least in more places than S23)</a:t>
            </a:r>
          </a:p>
          <a:p>
            <a:r>
              <a:rPr lang="en-US" dirty="0" smtClean="0"/>
              <a:t>Small black spots (‘holes?’) observed for this sample too (LFP used in both)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14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4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7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5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13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left edge of sample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4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with this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Both"/>
            </a:pPr>
            <a:r>
              <a:rPr lang="en-US" dirty="0" smtClean="0"/>
              <a:t>Investigate how the deposition of Li is affected by</a:t>
            </a:r>
          </a:p>
          <a:p>
            <a:pPr marL="971550" lvl="1" indent="-514350">
              <a:buAutoNum type="alphaLcParenBoth"/>
            </a:pPr>
            <a:r>
              <a:rPr lang="en-US" dirty="0" smtClean="0"/>
              <a:t>10 cycles of plating/stripping (S20, S21)</a:t>
            </a:r>
          </a:p>
          <a:p>
            <a:pPr marL="971550" lvl="1" indent="-514350">
              <a:buAutoNum type="alphaLcParenBoth"/>
            </a:pPr>
            <a:r>
              <a:rPr lang="en-US" dirty="0" smtClean="0"/>
              <a:t>Using LFP (10mm diameter) as cathode instead of Li-metal (5mm diameter)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513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moving right in steps of dx=0.75mm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9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15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8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63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8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44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05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2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I’ll use 10kV3.0nA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SED multiplier voltage: 1530</a:t>
            </a:r>
          </a:p>
          <a:p>
            <a:r>
              <a:rPr lang="en-US" dirty="0" smtClean="0"/>
              <a:t>Contrast: 26</a:t>
            </a:r>
          </a:p>
          <a:p>
            <a:r>
              <a:rPr lang="en-US" dirty="0" smtClean="0"/>
              <a:t>Brightness:</a:t>
            </a:r>
          </a:p>
          <a:p>
            <a:pPr lvl="1"/>
            <a:r>
              <a:rPr lang="en-US" dirty="0" smtClean="0"/>
              <a:t>Coarse: 71</a:t>
            </a:r>
          </a:p>
          <a:p>
            <a:pPr lvl="1"/>
            <a:r>
              <a:rPr lang="en-US" dirty="0" smtClean="0"/>
              <a:t>Fine: 50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6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2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66615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7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08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deposited Li</a:t>
            </a:r>
          </a:p>
          <a:p>
            <a:r>
              <a:rPr lang="en-US" dirty="0" smtClean="0"/>
              <a:t>But, there is a large variation in sized and shapes</a:t>
            </a:r>
          </a:p>
          <a:p>
            <a:pPr lvl="1"/>
            <a:r>
              <a:rPr lang="en-US" dirty="0" smtClean="0"/>
              <a:t>Some very small Li parts, some very large structures</a:t>
            </a:r>
          </a:p>
          <a:p>
            <a:pPr lvl="1"/>
            <a:r>
              <a:rPr lang="en-US" dirty="0" smtClean="0"/>
              <a:t>No clear 5 mm Li disk of deposition, looks like Li over a much larger area on the Cu</a:t>
            </a:r>
          </a:p>
          <a:p>
            <a:r>
              <a:rPr lang="en-US" dirty="0" smtClean="0"/>
              <a:t>This measurement would Not be suitable for image analysis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9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59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S21_Icell_t1800_C0000_J01;</a:t>
            </a:r>
            <a:br>
              <a:rPr lang="en-US" dirty="0" smtClean="0"/>
            </a:br>
            <a:r>
              <a:rPr lang="en-US" dirty="0" smtClean="0"/>
              <a:t>plating and stripping, last cycle was stripping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1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top edge, moving down, </a:t>
            </a:r>
            <a:r>
              <a:rPr lang="en-US" dirty="0" err="1" smtClean="0"/>
              <a:t>dy</a:t>
            </a:r>
            <a:r>
              <a:rPr lang="en-US" dirty="0" smtClean="0"/>
              <a:t>=0.75mm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9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8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5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north-west edge of deposition?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5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S20_Icell_t1800_C0010_J01;</a:t>
            </a:r>
            <a:br>
              <a:rPr lang="en-US" dirty="0" smtClean="0"/>
            </a:br>
            <a:r>
              <a:rPr lang="en-US" dirty="0" smtClean="0"/>
              <a:t>plating/stripping with final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75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21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74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97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39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1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74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30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47712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290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88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00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(another sample lays on top of this one)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61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580446" cy="1325563"/>
          </a:xfrm>
        </p:spPr>
        <p:txBody>
          <a:bodyPr/>
          <a:lstStyle/>
          <a:p>
            <a:r>
              <a:rPr lang="en-US" dirty="0" smtClean="0"/>
              <a:t>S21: left edge of sample, moving right dx=0.75mm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2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top edge of sample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5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4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3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40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87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66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154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63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32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5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55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3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Changed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SED multiplier voltage: 1560</a:t>
            </a:r>
          </a:p>
          <a:p>
            <a:r>
              <a:rPr lang="en-US" dirty="0" smtClean="0"/>
              <a:t>Contrast: 28</a:t>
            </a:r>
          </a:p>
          <a:p>
            <a:r>
              <a:rPr lang="en-US" dirty="0" smtClean="0"/>
              <a:t>Brightness:</a:t>
            </a:r>
          </a:p>
          <a:p>
            <a:pPr lvl="1"/>
            <a:r>
              <a:rPr lang="en-US" dirty="0" smtClean="0"/>
              <a:t>Coarse: 71</a:t>
            </a:r>
          </a:p>
          <a:p>
            <a:pPr lvl="1"/>
            <a:r>
              <a:rPr lang="en-US" dirty="0" smtClean="0"/>
              <a:t>Fine: 50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7307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39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1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4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S21: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Li deposited, despite having stripped the same amount as was deposited in each cycle (and ended after the last stripping of Li)</a:t>
            </a:r>
            <a:endParaRPr lang="en-US" dirty="0"/>
          </a:p>
          <a:p>
            <a:r>
              <a:rPr lang="en-US" dirty="0" err="1" smtClean="0"/>
              <a:t>Inhomogenous</a:t>
            </a:r>
            <a:r>
              <a:rPr lang="en-US" dirty="0" smtClean="0"/>
              <a:t> Li </a:t>
            </a:r>
            <a:endParaRPr lang="en-US" dirty="0"/>
          </a:p>
          <a:p>
            <a:r>
              <a:rPr lang="en-US" dirty="0" smtClean="0"/>
              <a:t>Some very small Li that looks like Li that has been stripped (see article Josef sent by mail), but also larger Li structures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99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4510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S22_Icell_t0000_C0050_J01;</a:t>
            </a:r>
            <a:br>
              <a:rPr lang="en-US" dirty="0" smtClean="0"/>
            </a:br>
            <a:r>
              <a:rPr lang="en-US" dirty="0" smtClean="0"/>
              <a:t>LFP/Cu, deposition directly without passivation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18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top edge of sample, moving down </a:t>
            </a:r>
            <a:r>
              <a:rPr lang="en-US" dirty="0" err="1" smtClean="0"/>
              <a:t>dy</a:t>
            </a:r>
            <a:r>
              <a:rPr lang="en-US" dirty="0" smtClean="0"/>
              <a:t>=1.0mm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46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26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95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S22: larger scratch-marks here is likely due to me accidentally scratching the surface with the pincer during washing or handling of the Cu after cycling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moving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46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173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488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258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977106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6898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40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314939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6186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8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10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713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57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left edge, moving right dx=1.0mm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339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3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1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535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32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431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45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553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51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070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983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(</a:t>
            </a:r>
            <a:r>
              <a:rPr lang="en-US" dirty="0" err="1" smtClean="0"/>
              <a:t>kom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err="1" smtClean="0"/>
              <a:t>anfor</a:t>
            </a:r>
            <a:r>
              <a:rPr lang="en-US" dirty="0" smtClean="0"/>
              <a:t> </a:t>
            </a:r>
            <a:r>
              <a:rPr lang="en-US" dirty="0" err="1" smtClean="0"/>
              <a:t>kanten</a:t>
            </a:r>
            <a:r>
              <a:rPr lang="en-US" dirty="0" smtClean="0"/>
              <a:t> vid </a:t>
            </a:r>
            <a:r>
              <a:rPr lang="en-US" dirty="0" err="1" smtClean="0"/>
              <a:t>denna</a:t>
            </a:r>
            <a:r>
              <a:rPr lang="en-US" dirty="0" smtClean="0"/>
              <a:t> </a:t>
            </a:r>
            <a:r>
              <a:rPr lang="en-US" dirty="0" err="1" smtClean="0"/>
              <a:t>bild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98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S22: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black ‘holes’(?) observed in the Cu</a:t>
            </a:r>
          </a:p>
          <a:p>
            <a:r>
              <a:rPr lang="en-US" dirty="0" smtClean="0"/>
              <a:t>Li deposition clearly uneven despite using LFP as cathode material</a:t>
            </a:r>
          </a:p>
          <a:p>
            <a:pPr lvl="1"/>
            <a:r>
              <a:rPr lang="en-US" dirty="0" smtClean="0"/>
              <a:t>Uneven Li ‘globally’ and ‘locally’</a:t>
            </a:r>
          </a:p>
          <a:p>
            <a:pPr lvl="1"/>
            <a:r>
              <a:rPr lang="en-US" dirty="0" smtClean="0"/>
              <a:t>Some larger structures observed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7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S20: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45" y="678057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219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988917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S24_Icell_t000_C0050_J01;</a:t>
            </a:r>
            <a:br>
              <a:rPr lang="en-US" dirty="0" smtClean="0"/>
            </a:br>
            <a:r>
              <a:rPr lang="en-US" dirty="0" smtClean="0"/>
              <a:t>LFP deposited without passivation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16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top edge of sample, moving down, </a:t>
            </a:r>
            <a:r>
              <a:rPr lang="en-US" dirty="0" err="1" smtClean="0"/>
              <a:t>dy</a:t>
            </a:r>
            <a:r>
              <a:rPr lang="en-US" dirty="0" smtClean="0"/>
              <a:t>=1.0mm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7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774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183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470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484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467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895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S24: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8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600</Words>
  <Application>Microsoft Office PowerPoint</Application>
  <PresentationFormat>Widescreen</PresentationFormat>
  <Paragraphs>144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Aptos</vt:lpstr>
      <vt:lpstr>Arial</vt:lpstr>
      <vt:lpstr>Calibri</vt:lpstr>
      <vt:lpstr>Calibri Light</vt:lpstr>
      <vt:lpstr>Office Theme</vt:lpstr>
      <vt:lpstr>2024-07-03_S20-S21-S22-S23</vt:lpstr>
      <vt:lpstr>Goals with this session</vt:lpstr>
      <vt:lpstr>I’ll use 10kV3.0nA</vt:lpstr>
      <vt:lpstr>S20_Icell_t1800_C0010_J01; plating/stripping with final deposition</vt:lpstr>
      <vt:lpstr>S20: top edge of sample </vt:lpstr>
      <vt:lpstr>Changed to</vt:lpstr>
      <vt:lpstr>S20: moving down</vt:lpstr>
      <vt:lpstr>S20: </vt:lpstr>
      <vt:lpstr>S20: </vt:lpstr>
      <vt:lpstr>S20: </vt:lpstr>
      <vt:lpstr>S20: </vt:lpstr>
      <vt:lpstr>S20: </vt:lpstr>
      <vt:lpstr>S20: </vt:lpstr>
      <vt:lpstr>S20:  </vt:lpstr>
      <vt:lpstr>S20: </vt:lpstr>
      <vt:lpstr>S20: </vt:lpstr>
      <vt:lpstr>S20: </vt:lpstr>
      <vt:lpstr>S20: </vt:lpstr>
      <vt:lpstr>S20: left edge of sample </vt:lpstr>
      <vt:lpstr>S20: moving right in steps of dx=0.75mm</vt:lpstr>
      <vt:lpstr>S20: </vt:lpstr>
      <vt:lpstr>S20: </vt:lpstr>
      <vt:lpstr>S20: </vt:lpstr>
      <vt:lpstr>S20: </vt:lpstr>
      <vt:lpstr>S20: </vt:lpstr>
      <vt:lpstr>S20: </vt:lpstr>
      <vt:lpstr>S20: </vt:lpstr>
      <vt:lpstr>S20: </vt:lpstr>
      <vt:lpstr>S20: </vt:lpstr>
      <vt:lpstr>S20: </vt:lpstr>
      <vt:lpstr>S20: </vt:lpstr>
      <vt:lpstr>S20: </vt:lpstr>
      <vt:lpstr>S20: learning points</vt:lpstr>
      <vt:lpstr>(next sample)</vt:lpstr>
      <vt:lpstr>S21_Icell_t1800_C0000_J01; plating and stripping, last cycle was stripping</vt:lpstr>
      <vt:lpstr>S21: top edge, moving down, dy=0.75mm</vt:lpstr>
      <vt:lpstr>S21: </vt:lpstr>
      <vt:lpstr>S21: </vt:lpstr>
      <vt:lpstr>S21: north-west edge of deposition?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(another sample lays on top of this one) </vt:lpstr>
      <vt:lpstr>S21: left edge of sample, moving right dx=0.75mm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learning points</vt:lpstr>
      <vt:lpstr>(next sample)</vt:lpstr>
      <vt:lpstr>S22_Icell_t0000_C0050_J01; LFP/Cu, deposition directly without passivation</vt:lpstr>
      <vt:lpstr>S22: top edge of sample, moving down dy=1.0mm </vt:lpstr>
      <vt:lpstr>S22: </vt:lpstr>
      <vt:lpstr>S22: </vt:lpstr>
      <vt:lpstr>S22: larger scratch-marks here is likely due to me accidentally scratching the surface with the pincer during washing or handling of the Cu after cycling</vt:lpstr>
      <vt:lpstr>S22: </vt:lpstr>
      <vt:lpstr>S22: </vt:lpstr>
      <vt:lpstr>S22: </vt:lpstr>
      <vt:lpstr>S22: </vt:lpstr>
      <vt:lpstr>S22: </vt:lpstr>
      <vt:lpstr>S22: </vt:lpstr>
      <vt:lpstr>S22: </vt:lpstr>
      <vt:lpstr>S22: </vt:lpstr>
      <vt:lpstr>S22: left edge, moving right dx=1.0mm</vt:lpstr>
      <vt:lpstr>S22: </vt:lpstr>
      <vt:lpstr>S22: </vt:lpstr>
      <vt:lpstr>S22: </vt:lpstr>
      <vt:lpstr>S22: </vt:lpstr>
      <vt:lpstr>S22: </vt:lpstr>
      <vt:lpstr>S22: </vt:lpstr>
      <vt:lpstr>S22: </vt:lpstr>
      <vt:lpstr>S22: </vt:lpstr>
      <vt:lpstr>S22: </vt:lpstr>
      <vt:lpstr>S22: (kom utanfor kanten vid denna bild) </vt:lpstr>
      <vt:lpstr>S22: learning points</vt:lpstr>
      <vt:lpstr>(next sample)</vt:lpstr>
      <vt:lpstr>S24_Icell_t000_C0050_J01; LFP deposited without passivation</vt:lpstr>
      <vt:lpstr>S24: top edge of sample, moving down, dy=1.0mm</vt:lpstr>
      <vt:lpstr>S24: </vt:lpstr>
      <vt:lpstr>S24: </vt:lpstr>
      <vt:lpstr>S24: </vt:lpstr>
      <vt:lpstr>S24: </vt:lpstr>
      <vt:lpstr>S24: </vt:lpstr>
      <vt:lpstr>S24: </vt:lpstr>
      <vt:lpstr>S24: </vt:lpstr>
      <vt:lpstr>S24: </vt:lpstr>
      <vt:lpstr>S24: </vt:lpstr>
      <vt:lpstr>S24: </vt:lpstr>
      <vt:lpstr>S24: left edge, moving right dx=1.0mm </vt:lpstr>
      <vt:lpstr>S24: </vt:lpstr>
      <vt:lpstr>S24: </vt:lpstr>
      <vt:lpstr>S24: </vt:lpstr>
      <vt:lpstr>S24: </vt:lpstr>
      <vt:lpstr>S24: </vt:lpstr>
      <vt:lpstr>S24: </vt:lpstr>
      <vt:lpstr>S24: </vt:lpstr>
      <vt:lpstr>S24: </vt:lpstr>
      <vt:lpstr>S24: </vt:lpstr>
      <vt:lpstr>S24: right edge </vt:lpstr>
      <vt:lpstr>S24: learning points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2024-06-25_S12-S13-S14-S15</dc:title>
  <dc:creator>PHI</dc:creator>
  <cp:lastModifiedBy>PHI</cp:lastModifiedBy>
  <cp:revision>48</cp:revision>
  <dcterms:created xsi:type="dcterms:W3CDTF">2024-06-25T11:12:07Z</dcterms:created>
  <dcterms:modified xsi:type="dcterms:W3CDTF">2024-07-03T14:04:55Z</dcterms:modified>
</cp:coreProperties>
</file>